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sldIdLst>
    <p:sldId id="284" r:id="rId5"/>
    <p:sldId id="286" r:id="rId6"/>
    <p:sldId id="287" r:id="rId7"/>
    <p:sldId id="262" r:id="rId8"/>
    <p:sldId id="295" r:id="rId9"/>
    <p:sldId id="299" r:id="rId10"/>
    <p:sldId id="300" r:id="rId11"/>
    <p:sldId id="301" r:id="rId12"/>
    <p:sldId id="296" r:id="rId13"/>
    <p:sldId id="303" r:id="rId14"/>
    <p:sldId id="305" r:id="rId15"/>
    <p:sldId id="304" r:id="rId16"/>
    <p:sldId id="307" r:id="rId17"/>
    <p:sldId id="308" r:id="rId18"/>
    <p:sldId id="306" r:id="rId19"/>
    <p:sldId id="309" r:id="rId20"/>
    <p:sldId id="310" r:id="rId21"/>
    <p:sldId id="312" r:id="rId22"/>
    <p:sldId id="313" r:id="rId23"/>
    <p:sldId id="314" r:id="rId24"/>
    <p:sldId id="315" r:id="rId25"/>
    <p:sldId id="316" r:id="rId26"/>
    <p:sldId id="311" r:id="rId27"/>
    <p:sldId id="319" r:id="rId28"/>
    <p:sldId id="317" r:id="rId29"/>
    <p:sldId id="318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2" r:id="rId42"/>
    <p:sldId id="333" r:id="rId43"/>
    <p:sldId id="334" r:id="rId44"/>
    <p:sldId id="336" r:id="rId45"/>
    <p:sldId id="337" r:id="rId46"/>
    <p:sldId id="338" r:id="rId47"/>
    <p:sldId id="340" r:id="rId48"/>
    <p:sldId id="339" r:id="rId49"/>
    <p:sldId id="2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84" d="100"/>
          <a:sy n="84" d="100"/>
        </p:scale>
        <p:origin x="658" y="77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1/19/2026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60" y="1837944"/>
            <a:ext cx="4730496" cy="1965960"/>
          </a:xfrm>
        </p:spPr>
        <p:txBody>
          <a:bodyPr/>
          <a:lstStyle/>
          <a:p>
            <a:r>
              <a:rPr lang="en-US" sz="4000" b="1" dirty="0"/>
              <a:t>Database Schema SQL and PL/SQL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760" y="4525772"/>
            <a:ext cx="2316480" cy="496824"/>
          </a:xfrm>
        </p:spPr>
        <p:txBody>
          <a:bodyPr/>
          <a:lstStyle/>
          <a:p>
            <a:r>
              <a:rPr lang="en-US" b="1" dirty="0"/>
              <a:t>TEJAS NALAWADE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BD9F1B4-3EA6-6DEC-F347-20F648D087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576" r="20723"/>
          <a:stretch>
            <a:fillRect/>
          </a:stretch>
        </p:blipFill>
        <p:spPr>
          <a:xfrm>
            <a:off x="5997575" y="961263"/>
            <a:ext cx="4858439" cy="4634865"/>
          </a:xfrm>
          <a:ln w="38100"/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AE5BF-E70C-B365-5A8A-128FF8B2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8C9F7A-8465-5603-BEC1-AF0B1D7A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36" y="93786"/>
            <a:ext cx="10783824" cy="660325"/>
          </a:xfrm>
        </p:spPr>
        <p:txBody>
          <a:bodyPr/>
          <a:lstStyle/>
          <a:p>
            <a:r>
              <a:rPr lang="en-US" sz="4000" b="1" dirty="0"/>
              <a:t>ARITHMETIC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0C737-0817-FBC5-FA2D-985468BC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76DFA-7EDC-F9AC-DDD1-9C0B2839C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265702-5C41-2730-3343-26020222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DAA2D-F7D5-68CF-A5B5-8C2FA5F085C3}"/>
              </a:ext>
            </a:extLst>
          </p:cNvPr>
          <p:cNvSpPr txBox="1"/>
          <p:nvPr/>
        </p:nvSpPr>
        <p:spPr>
          <a:xfrm>
            <a:off x="465076" y="1228956"/>
            <a:ext cx="65758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Arithmetic Operators:</a:t>
            </a:r>
          </a:p>
          <a:p>
            <a:endParaRPr lang="en-US" sz="3200" b="1" dirty="0"/>
          </a:p>
          <a:p>
            <a:r>
              <a:rPr lang="en-US" sz="2800" dirty="0"/>
              <a:t>Used to perform mathematical calculations.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Addition (+)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Subtraction (-)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Multiplication (*)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Division (/)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615F8A-D2E3-659F-718A-E26F356B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73" y="995966"/>
            <a:ext cx="4566887" cy="52003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412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6C740-7C33-38BE-ED76-E1E2A7AC7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3EB4111-073F-C14F-8256-7E74492B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36" y="93786"/>
            <a:ext cx="10783824" cy="660325"/>
          </a:xfrm>
        </p:spPr>
        <p:txBody>
          <a:bodyPr/>
          <a:lstStyle/>
          <a:p>
            <a:r>
              <a:rPr lang="en-US" sz="4000" b="1" dirty="0"/>
              <a:t>COMPARISON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056EA-6B98-BECA-B4DB-5DED87A6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7F9EA-DBF3-6229-0F46-B6B1EA23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FDC5F7-1DA9-A641-44B0-34A6E966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CBE5D-08A0-E68E-CFC8-D81244E3CDDC}"/>
              </a:ext>
            </a:extLst>
          </p:cNvPr>
          <p:cNvSpPr txBox="1"/>
          <p:nvPr/>
        </p:nvSpPr>
        <p:spPr>
          <a:xfrm>
            <a:off x="112418" y="928102"/>
            <a:ext cx="398805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Comparison (Relational) Operators:</a:t>
            </a:r>
            <a:br>
              <a:rPr lang="en-US" sz="3200" b="1" dirty="0"/>
            </a:br>
            <a:r>
              <a:rPr lang="en-US" sz="3200" dirty="0"/>
              <a:t>Used to compare values.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Equal to  (</a:t>
            </a:r>
            <a:r>
              <a:rPr lang="en-IN" sz="2800" dirty="0"/>
              <a:t>=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Not equal</a:t>
            </a:r>
            <a:r>
              <a:rPr lang="en-US" sz="2800" dirty="0"/>
              <a:t> (!= or &lt;&gt;)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Greater than</a:t>
            </a:r>
            <a:r>
              <a:rPr lang="en-US" sz="2800" dirty="0"/>
              <a:t> (&gt;)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Less than (&gt;)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Greater than equal to (&gt;=)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Less than or equal to (&lt;=)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50BAA-3870-03C9-2BE0-064FF07F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40" y="928102"/>
            <a:ext cx="6901229" cy="23486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629ECD-D7BA-94F1-702A-F45276428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996" y="3581255"/>
            <a:ext cx="7620146" cy="27607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323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D28D6A-5C69-BD02-61F2-F376085AE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CCEEDD-8A12-2203-FDD6-0C6AA45BE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36" y="93786"/>
            <a:ext cx="10783824" cy="660325"/>
          </a:xfrm>
        </p:spPr>
        <p:txBody>
          <a:bodyPr/>
          <a:lstStyle/>
          <a:p>
            <a:r>
              <a:rPr lang="en-US" sz="4000" b="1" dirty="0"/>
              <a:t>LOGICAL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9FC39-8DE9-AC6C-34E5-505A4FB1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E4C1D-9ABA-411B-8BCC-EE82134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1A9B5-402F-0545-19D8-1996CCE20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6729A-D312-2560-AAE7-DABBD681C0CB}"/>
              </a:ext>
            </a:extLst>
          </p:cNvPr>
          <p:cNvSpPr txBox="1"/>
          <p:nvPr/>
        </p:nvSpPr>
        <p:spPr>
          <a:xfrm>
            <a:off x="373636" y="824196"/>
            <a:ext cx="321081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Logical Operator: </a:t>
            </a:r>
            <a:r>
              <a:rPr lang="en-US" sz="2800" dirty="0"/>
              <a:t>Used to combine multiple conditions.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NOT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E6835C-665D-7D15-5C32-36A1FFB81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638" y="999779"/>
            <a:ext cx="7341666" cy="24074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104E4-F14D-2FBF-51FA-8B74833A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2" y="3695048"/>
            <a:ext cx="7905544" cy="24608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657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941382-D678-1BAD-5182-0601017B5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9D1A71E-25C9-0E85-853E-921784175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61" y="63068"/>
            <a:ext cx="10783824" cy="660325"/>
          </a:xfrm>
        </p:spPr>
        <p:txBody>
          <a:bodyPr/>
          <a:lstStyle/>
          <a:p>
            <a:r>
              <a:rPr lang="en-US" sz="4000" b="1" dirty="0"/>
              <a:t>SPECIAL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B8F2E-E9B2-E1D5-6C76-F2FD9C69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1A73D-F113-FE4F-70BC-2360183C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87F11-03AE-4D89-BC41-6A9BD257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D0A38-B15F-DB48-B2F7-3935536F489D}"/>
              </a:ext>
            </a:extLst>
          </p:cNvPr>
          <p:cNvSpPr txBox="1"/>
          <p:nvPr/>
        </p:nvSpPr>
        <p:spPr>
          <a:xfrm>
            <a:off x="196852" y="1060678"/>
            <a:ext cx="30949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Special Operators:</a:t>
            </a:r>
            <a:br>
              <a:rPr lang="en-US" sz="2800" b="1" dirty="0"/>
            </a:br>
            <a:endParaRPr lang="en-US" sz="2800" b="1" dirty="0"/>
          </a:p>
          <a:p>
            <a:r>
              <a:rPr lang="en-US" sz="2400" dirty="0"/>
              <a:t>Used for range, list, pattern, and NULL checks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/>
              <a:t>BETWEEN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/>
              <a:t>IN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/>
              <a:t>NOT 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/>
              <a:t>LIKE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000" dirty="0"/>
              <a:t>% (Any number of character)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000" dirty="0"/>
              <a:t>_ (Single Character)</a:t>
            </a:r>
          </a:p>
          <a:p>
            <a:pPr lvl="1"/>
            <a:endParaRPr lang="en-I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IS NULL / IS NOT NULL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54877-935A-FF16-7BA5-FA846FF4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912" y="846395"/>
            <a:ext cx="5370236" cy="26894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98BCCA-DA69-7475-6E0F-0B184CEE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25" y="3782690"/>
            <a:ext cx="5370237" cy="26182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454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782EF-4B13-ECF4-770F-9BA4F9198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F6A019C-DE35-D9B9-39E0-E16C7E98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36" y="93786"/>
            <a:ext cx="10783824" cy="660325"/>
          </a:xfrm>
        </p:spPr>
        <p:txBody>
          <a:bodyPr/>
          <a:lstStyle/>
          <a:p>
            <a:r>
              <a:rPr lang="en-US" sz="4000" b="1" dirty="0"/>
              <a:t>SET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09E6A-D397-6E90-993A-BB43469A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E65F7E-C902-BD10-FAA5-ABF0864B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ED104C-3B1A-CE02-A4B7-FE582DAA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27430-0A52-F4E6-E88C-29B81670DF8B}"/>
              </a:ext>
            </a:extLst>
          </p:cNvPr>
          <p:cNvSpPr txBox="1"/>
          <p:nvPr/>
        </p:nvSpPr>
        <p:spPr>
          <a:xfrm>
            <a:off x="112418" y="928102"/>
            <a:ext cx="39880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Set Operators:</a:t>
            </a:r>
          </a:p>
          <a:p>
            <a:r>
              <a:rPr lang="en-US" sz="2800" dirty="0"/>
              <a:t>Used to combine results of two SELECT queries.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UNION 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INTERSECT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MINUS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B1246-7471-0424-9E04-331951071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20" y="754111"/>
            <a:ext cx="4753283" cy="3218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D7D87-4903-A34D-6DF3-F270FF9F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629" y="4142155"/>
            <a:ext cx="5791702" cy="21947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5405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BDBC4-675B-CFF9-1E2D-004E026EE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D390A49-F801-3BCD-0596-2872514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36" y="93786"/>
            <a:ext cx="10783824" cy="660325"/>
          </a:xfrm>
        </p:spPr>
        <p:txBody>
          <a:bodyPr/>
          <a:lstStyle/>
          <a:p>
            <a:r>
              <a:rPr lang="en-US" sz="4000" b="1" dirty="0"/>
              <a:t>CONCATENATION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0E3E-F9F1-E415-5168-CBCA04E5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175EB-5F34-83BB-C31D-14D8613C2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078B20-09A6-2F5F-4FD6-A9D8D82E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A1E5A-9EDF-2B20-9A00-34F18C0563C0}"/>
              </a:ext>
            </a:extLst>
          </p:cNvPr>
          <p:cNvSpPr txBox="1"/>
          <p:nvPr/>
        </p:nvSpPr>
        <p:spPr>
          <a:xfrm>
            <a:off x="312420" y="886914"/>
            <a:ext cx="11567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Concatenation Operator (||) </a:t>
            </a:r>
            <a:r>
              <a:rPr lang="en-US" altLang="en-US" sz="3200" dirty="0"/>
              <a:t>is used to combine two or more strings into a single string.</a:t>
            </a:r>
            <a:endParaRPr lang="en-US" altLang="en-US" sz="7200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CCAD0-CB6C-C141-E45B-724CA173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384" y="1626521"/>
            <a:ext cx="4845760" cy="47743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151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87797-4A8B-FC76-B77C-530FFA893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3838181-DCA3-1287-C7EF-ADBAFFC4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8" y="187092"/>
            <a:ext cx="11477752" cy="1096160"/>
          </a:xfrm>
        </p:spPr>
        <p:txBody>
          <a:bodyPr/>
          <a:lstStyle/>
          <a:p>
            <a:r>
              <a:rPr lang="en-IN" sz="4000" b="1" dirty="0"/>
              <a:t>FUNCTIONS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96838-50CF-5215-94BD-9A53D1BF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9966E-6E42-7686-8968-60BD00F3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7B661-68F5-0C77-89CE-AD1FA14D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F5803-0DC0-11FD-731D-16903E0A7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12" y="1383836"/>
            <a:ext cx="3211576" cy="468778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An SQL function is a predefined program that performs a specific operation on input values and returns a single value or a set of values.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00000"/>
              </a:lnSpc>
            </a:pPr>
            <a:r>
              <a:rPr lang="en-IN" sz="2400" dirty="0"/>
              <a:t>Single-Row Functions: 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Multi-Row (Aggregate) Functions</a:t>
            </a:r>
            <a:endParaRPr lang="en-US" sz="2400" dirty="0"/>
          </a:p>
        </p:txBody>
      </p:sp>
      <p:pic>
        <p:nvPicPr>
          <p:cNvPr id="1026" name="Picture 2" descr="SQL-Lecture-18 (Introduction to Single Row Functions)">
            <a:extLst>
              <a:ext uri="{FF2B5EF4-FFF2-40B4-BE49-F238E27FC236}">
                <a16:creationId xmlns:a16="http://schemas.microsoft.com/office/drawing/2014/main" id="{C86EAA66-9106-4901-9470-5D5713D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60" y="1383836"/>
            <a:ext cx="8198628" cy="46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6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5C7C70-7E2D-D5CF-BB6B-339906FED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E63B4A3-A847-63A4-5C0A-560DE517A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229157"/>
            <a:ext cx="11477752" cy="1096160"/>
          </a:xfrm>
        </p:spPr>
        <p:txBody>
          <a:bodyPr/>
          <a:lstStyle/>
          <a:p>
            <a:r>
              <a:rPr lang="en-IN" sz="4000" b="1" dirty="0"/>
              <a:t>SINGLE ROW FUNCTIONS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8D778-0DE4-6684-6365-DCB05BF1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757A9-58F2-39FE-8A75-C3745DC0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9B20D0-1DD9-D445-F7EF-7235C087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62C92E-24AD-435F-E3D3-E0F11C06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12" y="1379257"/>
            <a:ext cx="4665472" cy="443875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 single-row function operates on one row at a time and returns one result per row.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Character Function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Numeric Function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Date Function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Conversion Functions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General (NULL-handling) Functions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2050" name="Picture 2" descr="Single Row Functions available in Oracle and MySQL | by Mihir Gajbhiye |  Medium">
            <a:extLst>
              <a:ext uri="{FF2B5EF4-FFF2-40B4-BE49-F238E27FC236}">
                <a16:creationId xmlns:a16="http://schemas.microsoft.com/office/drawing/2014/main" id="{A31C4BE6-47F8-F6A2-0278-3E98C897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23" y="1664587"/>
            <a:ext cx="6666293" cy="386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80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92AF32-C840-F116-858B-7E849C756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5C6D6FB-41C7-98FA-4F1B-20B02AB8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528320"/>
            <a:ext cx="11477752" cy="1096160"/>
          </a:xfrm>
        </p:spPr>
        <p:txBody>
          <a:bodyPr/>
          <a:lstStyle/>
          <a:p>
            <a:r>
              <a:rPr lang="en-IN" sz="4000" b="1" dirty="0"/>
              <a:t>CHARACTER (STRING) FUNCTIONS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1DB24-2517-8CBD-30FE-C4927806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CF720-15BF-DF8D-0A11-DD9158168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9B678-2CBE-D598-6223-87D8BBE8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983A51-BC09-8EAE-6AC9-A4C925479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12" y="1495700"/>
            <a:ext cx="1675384" cy="447533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Used to manipulate text data.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00000"/>
              </a:lnSpc>
            </a:pPr>
            <a:r>
              <a:rPr lang="en-IN" sz="2000" dirty="0"/>
              <a:t>UPPER()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LOWER()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LENGTH()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SUBSTR()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CONCAT()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TRIM()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4B9B61-FE44-1405-4D51-316DB294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"/>
          <a:stretch>
            <a:fillRect/>
          </a:stretch>
        </p:blipFill>
        <p:spPr>
          <a:xfrm>
            <a:off x="1753165" y="1677800"/>
            <a:ext cx="3650251" cy="382826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8556ED-9512-BF83-FD49-DE761B99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5" r="6754"/>
          <a:stretch>
            <a:fillRect/>
          </a:stretch>
        </p:blipFill>
        <p:spPr>
          <a:xfrm>
            <a:off x="5622738" y="1855780"/>
            <a:ext cx="3122408" cy="34723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6810A-9531-6F57-85AB-A1676FAD5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738" y="4460728"/>
            <a:ext cx="3164065" cy="19401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B3B3D5-75A2-55BD-2107-937922A7E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1744" y="1197280"/>
            <a:ext cx="2441448" cy="30705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463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DB817C-EADB-DA7C-07BC-74170CDE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B1921AF-2AC1-79C1-9BDA-B88DA6B8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34" y="198579"/>
            <a:ext cx="11477752" cy="1096160"/>
          </a:xfrm>
        </p:spPr>
        <p:txBody>
          <a:bodyPr/>
          <a:lstStyle/>
          <a:p>
            <a:r>
              <a:rPr lang="en-IN" sz="4000" b="1" dirty="0"/>
              <a:t>NUMERIC FUNCTIONS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5769C-3458-082E-930A-08E01655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9E8E8-54DA-EC99-6A7C-AF9BDB93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E2548-461E-B8C5-1C27-F5F2DA22E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D0F7F-6F99-354A-0421-EA7F0942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12" y="1495700"/>
            <a:ext cx="2580640" cy="415529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Used to perform mathematical operations.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100000"/>
              </a:lnSpc>
            </a:pPr>
            <a:r>
              <a:rPr lang="en-IN" sz="2000" dirty="0"/>
              <a:t>ROUND()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CEIL()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FLOOR()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MOD()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ABS()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02BEA-55A9-BA23-C26A-951561B5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50" y="969501"/>
            <a:ext cx="3779075" cy="25424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1E3D11-63F4-42B2-3B82-C7EA7754A2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7"/>
          <a:stretch>
            <a:fillRect/>
          </a:stretch>
        </p:blipFill>
        <p:spPr>
          <a:xfrm>
            <a:off x="6827520" y="3691055"/>
            <a:ext cx="4739640" cy="25531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A147BD-82B6-B818-02AA-B7AFCF05F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908" y="1110879"/>
            <a:ext cx="4131719" cy="24010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DA7AF4-7100-1176-BE71-BF7AF7FB3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55" y="3691999"/>
            <a:ext cx="4535840" cy="27089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955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3258" y="4358110"/>
            <a:ext cx="2741324" cy="653161"/>
          </a:xfrm>
        </p:spPr>
        <p:txBody>
          <a:bodyPr/>
          <a:lstStyle/>
          <a:p>
            <a:r>
              <a:rPr lang="en-US" dirty="0"/>
              <a:t>Database Schema and Tables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SQL Sub-language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9728" y="4413187"/>
            <a:ext cx="2585784" cy="756198"/>
          </a:xfrm>
        </p:spPr>
        <p:txBody>
          <a:bodyPr/>
          <a:lstStyle/>
          <a:p>
            <a:r>
              <a:rPr lang="en-US" dirty="0"/>
              <a:t>Operator and Functions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98526" y="4477040"/>
            <a:ext cx="2102386" cy="1192240"/>
          </a:xfrm>
        </p:spPr>
        <p:txBody>
          <a:bodyPr/>
          <a:lstStyle/>
          <a:p>
            <a:r>
              <a:rPr lang="en-US" dirty="0"/>
              <a:t>Subquery and Analytical Functions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11070" y="4477040"/>
            <a:ext cx="2102386" cy="756198"/>
          </a:xfrm>
        </p:spPr>
        <p:txBody>
          <a:bodyPr/>
          <a:lstStyle/>
          <a:p>
            <a:r>
              <a:rPr lang="en-US" dirty="0"/>
              <a:t>PL/SQL cursor and trigger 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6552" y="6400904"/>
            <a:ext cx="2338895" cy="310896"/>
          </a:xfrm>
        </p:spPr>
        <p:txBody>
          <a:bodyPr/>
          <a:lstStyle/>
          <a:p>
            <a:r>
              <a:rPr lang="en-US" sz="1200" dirty="0"/>
              <a:t>DATA SCIENCE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2314B-F15E-4F74-4132-32AD7940E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8A7A1E-356B-D81B-E4CB-0D32DA400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34" y="198579"/>
            <a:ext cx="11477752" cy="1096160"/>
          </a:xfrm>
        </p:spPr>
        <p:txBody>
          <a:bodyPr/>
          <a:lstStyle/>
          <a:p>
            <a:r>
              <a:rPr lang="en-IN" sz="4000" b="1" dirty="0"/>
              <a:t>DATE FUNCTIONS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76B00-EF04-93BC-BA32-B3E2EC3A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36ADB-4819-B82D-BAC5-A8A140DA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FE232-CF22-F833-D7EB-E930917F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2BF673-B208-2598-7013-8C1CC1DAE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34" y="841828"/>
            <a:ext cx="3003851" cy="278369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Used to work with dates.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100000"/>
              </a:lnSpc>
            </a:pPr>
            <a:r>
              <a:rPr lang="en-IN" sz="2000" dirty="0"/>
              <a:t>SYSDATE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MONTHS_BETWEEN()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ADD_MONTHS()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IN" sz="2000" dirty="0"/>
              <a:t>NEXT_DAY</a:t>
            </a:r>
            <a:r>
              <a:rPr lang="en-US" sz="2000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6E879-E71E-2ED8-C06B-428BAA87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813" y="4376120"/>
            <a:ext cx="3219995" cy="1761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BDDC6-D586-6F63-F507-3EDEA1F7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507" y="1224687"/>
            <a:ext cx="3692940" cy="27836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0F7645-A933-7F95-0BC1-47564F590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155" y="1561693"/>
            <a:ext cx="4652124" cy="41276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C296F4-77A0-FE1F-0DB3-4D931C42C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76" y="3773848"/>
            <a:ext cx="3115420" cy="26270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001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82552-D0DC-A675-70AA-EBA3F1287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2039C0C-CCC9-D15D-131E-19ADF23F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34" y="198579"/>
            <a:ext cx="11477752" cy="1096160"/>
          </a:xfrm>
        </p:spPr>
        <p:txBody>
          <a:bodyPr/>
          <a:lstStyle/>
          <a:p>
            <a:r>
              <a:rPr lang="en-IN" sz="4000" b="1" dirty="0"/>
              <a:t>CONVERSION FUNCTIONS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35F4F-4D65-7AAC-B8B7-AEC08E07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57E713-9A28-4740-700D-AB1EDE6E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88869-9EFA-DAC7-9468-9121E0322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440D1-C9FF-80B2-B1A7-B84537C4A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58" y="1003397"/>
            <a:ext cx="3974823" cy="103067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Convert one datatype to another.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100000"/>
              </a:lnSpc>
            </a:pPr>
            <a:r>
              <a:rPr lang="en-IN" sz="2000" dirty="0"/>
              <a:t>TO_CHAR()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TO_DATE()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TO_NUMBER()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7CFE-5BD4-637F-44B0-9879FA64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04" y="3182145"/>
            <a:ext cx="3450373" cy="14139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A1F8D-5E6C-60F8-E70F-27D7C12E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6" y="4973872"/>
            <a:ext cx="4789045" cy="12542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A93569-AFDE-4A34-6D07-7E5746FB8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21" y="1032842"/>
            <a:ext cx="6043821" cy="51953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4469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168A76-EDF3-199A-9405-89D23EC32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55BB690-F435-7098-F942-D55507B8F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34" y="198579"/>
            <a:ext cx="11477752" cy="1096160"/>
          </a:xfrm>
        </p:spPr>
        <p:txBody>
          <a:bodyPr/>
          <a:lstStyle/>
          <a:p>
            <a:r>
              <a:rPr lang="en-IN" sz="4000" b="1" dirty="0"/>
              <a:t>GENERAL/CONDITIONAL FUNCTIONS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11A47-7F88-3D54-5819-E89EC058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6CDE9-4790-2244-997E-A4DBA5B5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9523D8-0BB6-49EB-D5B0-D3B94725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DA6E2C-B3B3-EB47-DBE0-8F38F525D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63" y="1294739"/>
            <a:ext cx="1653773" cy="204597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IN" sz="2000" dirty="0"/>
              <a:t>Handle NULLs and conditions.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100000"/>
              </a:lnSpc>
            </a:pPr>
            <a:r>
              <a:rPr lang="en-IN" sz="2000" dirty="0"/>
              <a:t>NVL()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COALESCE()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CASE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FC40A-3914-B03C-46DC-8B04F1D0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1895012"/>
            <a:ext cx="3025545" cy="39056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4836BD-39DD-2413-0DCD-C33572C0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038" y="1584782"/>
            <a:ext cx="3347101" cy="43972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0F3132-3BF5-1DDC-9F55-B567677A3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11" y="1345523"/>
            <a:ext cx="3254344" cy="47901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767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9B210E-4FD5-0B53-AB71-446EBAC6F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C854DB6-9E14-C5ED-809E-6B377C2DD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IN" sz="4000" b="1" dirty="0"/>
              <a:t>MULTI ROW FUNCTIONS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60010-11D1-0617-4EB8-4FE80D9A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67571-3F13-D568-CD8C-3FEE1917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0B31E0-47A1-D626-E671-08B8BA72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A2F25-8DA3-5F6C-02EE-6AA59868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12" y="1258560"/>
            <a:ext cx="4665472" cy="443875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 multi-row function (also called a group function or aggregate function) operates on multiple rows of a table and returns a single result for each group.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SUM()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AVG()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COUNT()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MAX()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MIN()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F5F44-973A-54DC-38BF-F4770A39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84" y="3077244"/>
            <a:ext cx="3345470" cy="15088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EBFB00-B378-5585-F5A3-4BAC94CC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45" y="4815279"/>
            <a:ext cx="3482642" cy="13806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3397F8-7B33-CBEF-A9F6-AC88F2917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113" y="965013"/>
            <a:ext cx="3808400" cy="14261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6471C-4579-9D89-272D-94982EAE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962" y="2627000"/>
            <a:ext cx="3535926" cy="16039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56341C-4C0E-5D20-BA5D-A9E4F0EE4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726" y="4466863"/>
            <a:ext cx="3482642" cy="17146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6111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212F1-38BD-D978-39B0-1A84EA715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7C4E983-C32C-A005-9679-FD7B397B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229157"/>
            <a:ext cx="11477752" cy="1096160"/>
          </a:xfrm>
        </p:spPr>
        <p:txBody>
          <a:bodyPr/>
          <a:lstStyle/>
          <a:p>
            <a:r>
              <a:rPr lang="en-US" sz="4000" b="1" dirty="0"/>
              <a:t>HAVING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D18CC-3953-4779-1E29-9BDB1822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F19B5-3591-0C2A-8FD7-4575C5F3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86EB2-0864-7398-33B9-B57DE33E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BF0FD-5F04-FBA0-9FFB-AFBFBF9DD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08" y="1615691"/>
            <a:ext cx="4546600" cy="142795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The HAVING clause is used to filter groups created by the GROUP BY clause based on aggregate conditions.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DC779-B8C8-7D48-79D1-4A4F5BD5B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16" y="3893575"/>
            <a:ext cx="8725656" cy="21947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CA3DC2-4F86-F13A-08E0-C2A2FEADB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544" y="1198159"/>
            <a:ext cx="6645216" cy="23852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89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7E5944-1353-4280-8624-2F6F57520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7BC9C21-80B3-985B-05EB-5DBA456E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229157"/>
            <a:ext cx="11477752" cy="1096160"/>
          </a:xfrm>
        </p:spPr>
        <p:txBody>
          <a:bodyPr/>
          <a:lstStyle/>
          <a:p>
            <a:r>
              <a:rPr lang="en-US" sz="4000" b="1" dirty="0"/>
              <a:t>GROUP BY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AA8E9-A5FC-386A-359A-E8456C472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87CFE-3644-44C1-682C-9DC1E752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23838-BF53-5C9A-FA5D-544BE317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DA12D6-D84D-EA8D-0751-6FC8DB765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79" y="1249206"/>
            <a:ext cx="5838953" cy="99943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The GROUP BY clause is used to group rows that have the same values in specified columns and apply multi-row (aggregate) functions like SUM, AVG, COUNT, MAX, and MIN on each group.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F4EA1-4BB6-0C5C-91D2-2CAA89C8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97" y="1297807"/>
            <a:ext cx="4870331" cy="22895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F6832-CAF4-8E0B-C77C-00C064151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59" y="2831110"/>
            <a:ext cx="5065273" cy="34042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774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D2DCE-BF4A-0F81-9D58-2332A4C83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B6052E2-BAC2-B3D5-62D1-BDDA4AEC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229157"/>
            <a:ext cx="11477752" cy="1096160"/>
          </a:xfrm>
        </p:spPr>
        <p:txBody>
          <a:bodyPr/>
          <a:lstStyle/>
          <a:p>
            <a:r>
              <a:rPr lang="en-US" sz="4000" b="1" dirty="0"/>
              <a:t>ORDER BY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0A1E2-8EFC-22BF-B0EC-09D34B4C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52FDF-C4EB-985F-221B-F5F358D0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655FD1-C23A-9F95-1C31-2DB96B05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BF09A-18DC-D91A-DAEF-1CE38252F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12" y="1379257"/>
            <a:ext cx="3924808" cy="326589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The ORDER BY clause is used to sort the result set of a SQL query in ascending or descending order based on one or more columns.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000" dirty="0"/>
              <a:t>Ascending Order (ASC)	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Descending Order (DESC)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Order By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BE4B0-6DC9-440D-BF7C-50A7ECBF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202" y="1502063"/>
            <a:ext cx="3924808" cy="39969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76AF21-87B7-5D8D-8FD5-258AA497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443" y="1060177"/>
            <a:ext cx="3606300" cy="34047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980E84-CEAB-C99D-C677-761CB4B7C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79" y="4699092"/>
            <a:ext cx="5725221" cy="16770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985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2AF93-C2A6-F1B8-2704-24E3DFEC6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4CCB55-8E19-3B72-64AC-DD489BF4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208" y="146059"/>
            <a:ext cx="5626608" cy="658128"/>
          </a:xfrm>
        </p:spPr>
        <p:txBody>
          <a:bodyPr/>
          <a:lstStyle/>
          <a:p>
            <a:r>
              <a:rPr lang="en-US" sz="4800" b="1" dirty="0"/>
              <a:t>JOINS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4CB2C-BBF4-0BA9-50E7-6156C723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2F959-AAF7-4930-6980-BF07C9EC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DA569-4FF2-5E9F-1D70-783203EA4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EB588-4C3F-4CD7-BC44-108E4F20F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832" y="1901477"/>
            <a:ext cx="3817111" cy="4266395"/>
          </a:xfrm>
        </p:spPr>
        <p:txBody>
          <a:bodyPr/>
          <a:lstStyle/>
          <a:p>
            <a:endParaRPr lang="en-IN" sz="2000" dirty="0"/>
          </a:p>
          <a:p>
            <a:r>
              <a:rPr lang="en-IN" sz="2000" dirty="0"/>
              <a:t>INNER JOIN </a:t>
            </a:r>
          </a:p>
          <a:p>
            <a:r>
              <a:rPr lang="en-IN" sz="2000" dirty="0"/>
              <a:t>LEFT OUTER JOIN</a:t>
            </a:r>
          </a:p>
          <a:p>
            <a:r>
              <a:rPr lang="en-IN" sz="2000" dirty="0"/>
              <a:t>RIGHT OUTER JOIN </a:t>
            </a:r>
          </a:p>
          <a:p>
            <a:r>
              <a:rPr lang="en-IN" sz="2000" dirty="0"/>
              <a:t>FULL OUTER JOIN</a:t>
            </a:r>
          </a:p>
          <a:p>
            <a:r>
              <a:rPr lang="en-IN" sz="2000" dirty="0"/>
              <a:t>CROSS JOIN</a:t>
            </a:r>
          </a:p>
          <a:p>
            <a:r>
              <a:rPr lang="en-IN" sz="2000" dirty="0"/>
              <a:t>SELF JOIN</a:t>
            </a:r>
          </a:p>
          <a:p>
            <a:r>
              <a:rPr lang="en-US" sz="2000" dirty="0"/>
              <a:t>NATURAL JOIN</a:t>
            </a:r>
          </a:p>
          <a:p>
            <a:r>
              <a:rPr lang="en-US" sz="2000" dirty="0"/>
              <a:t>NON EQUI JOIN</a:t>
            </a:r>
          </a:p>
          <a:p>
            <a:pPr lvl="1"/>
            <a:r>
              <a:rPr lang="en-US" sz="1600" dirty="0"/>
              <a:t>GREATER THEN </a:t>
            </a:r>
          </a:p>
          <a:p>
            <a:pPr lvl="1"/>
            <a:r>
              <a:rPr lang="en-US" sz="1600" dirty="0"/>
              <a:t>BETWEEN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04DE1-984F-CBA9-B417-8F159D586C77}"/>
              </a:ext>
            </a:extLst>
          </p:cNvPr>
          <p:cNvSpPr txBox="1"/>
          <p:nvPr/>
        </p:nvSpPr>
        <p:spPr>
          <a:xfrm>
            <a:off x="306832" y="1070480"/>
            <a:ext cx="10881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SQL JOIN is used to combine data from two or more tables based on a related column between them (usually a primary key and foreign key).</a:t>
            </a:r>
            <a:endParaRPr lang="en-IN" sz="2800" dirty="0"/>
          </a:p>
        </p:txBody>
      </p:sp>
      <p:pic>
        <p:nvPicPr>
          <p:cNvPr id="3074" name="Picture 2" descr="How to Learn SQL JOINs | LearnSQL.com">
            <a:extLst>
              <a:ext uri="{FF2B5EF4-FFF2-40B4-BE49-F238E27FC236}">
                <a16:creationId xmlns:a16="http://schemas.microsoft.com/office/drawing/2014/main" id="{BCF90DBE-43F1-4EB1-DF19-D617C512F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943" y="2059570"/>
            <a:ext cx="6711697" cy="37753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713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03D64-395F-4069-7BF7-D0383C2D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368C683-4A4A-20F3-1E4A-5C6A5F9E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INNER JOIN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E743E-7520-4518-6F18-FDAE9FE6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E555C-6905-151D-CC4B-3022FBBB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98FAA-5459-A5F6-4222-0F86CE503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43A8F-3B3E-AD92-A545-455CA9BB4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157976"/>
            <a:ext cx="4400296" cy="100000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Returns only the rows that have matching values in both tables.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731347-51EB-ADB3-921D-3C1870A7D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09" y="2254136"/>
            <a:ext cx="8280436" cy="36844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2136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7DF61-B9A7-5D39-81C8-219A7FF0B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21DBDB2-03DB-D09D-9BDC-FE66A9D9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LEFT AND RIGHT OUTER JOIN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CB931-976A-09FF-9A31-36C68953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7D875-AC91-52AE-5388-8BDA5AAB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14234-4DC9-B773-BF14-6A30A84C3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FD1DC-496B-B3A9-5C7F-507CFC80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005027"/>
            <a:ext cx="10197592" cy="97922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LEFT OUTER JOIN</a:t>
            </a:r>
            <a:r>
              <a:rPr lang="en-US" sz="2000" dirty="0"/>
              <a:t>:  Returns all rows from the left table and matching rows from the right table.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RIGHT OUTER JOIN</a:t>
            </a:r>
            <a:r>
              <a:rPr lang="en-US" sz="2000" dirty="0"/>
              <a:t>: Returns all rows from the right table and matching rows from the left table.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9805-D819-FB9F-75A4-9F27B9D6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" y="2239955"/>
            <a:ext cx="6177440" cy="30532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66FD9-5E56-A222-5BE8-B6F13D0B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59" y="2822960"/>
            <a:ext cx="5441985" cy="29563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805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5800"/>
            <a:ext cx="5038344" cy="1709928"/>
          </a:xfrm>
        </p:spPr>
        <p:txBody>
          <a:bodyPr/>
          <a:lstStyle/>
          <a:p>
            <a:r>
              <a:rPr lang="en-US" sz="5400" b="1" dirty="0"/>
              <a:t>Database Schema</a:t>
            </a:r>
            <a:br>
              <a:rPr lang="en-US" sz="5400" b="1" dirty="0">
                <a:sym typeface="DM Sans Medium"/>
              </a:rPr>
            </a:br>
            <a:endParaRPr lang="en-US" sz="5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2503828"/>
            <a:ext cx="5376672" cy="1281788"/>
          </a:xfrm>
        </p:spPr>
        <p:txBody>
          <a:bodyPr/>
          <a:lstStyle/>
          <a:p>
            <a:r>
              <a:rPr lang="en-US" sz="2400" dirty="0"/>
              <a:t>A database schema tells the database what data to store, where to store it and how it is connected.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/>
              <a:t>Tables 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/>
              <a:t>Views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/>
              <a:t>Indexes 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/>
              <a:t>Sequences 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/>
              <a:t>Synonyms</a:t>
            </a:r>
          </a:p>
          <a:p>
            <a:endParaRPr lang="en-US" sz="2400" dirty="0"/>
          </a:p>
          <a:p>
            <a:pPr marL="397764" indent="-3429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BC1155-678D-8E63-3965-47E8723002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82" b="1582"/>
          <a:stretch>
            <a:fillRect/>
          </a:stretch>
        </p:blipFill>
        <p:spPr>
          <a:xfrm>
            <a:off x="8296657" y="219456"/>
            <a:ext cx="3646042" cy="641908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C609B9-609F-1D16-51BE-BA3E93D9E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18A36C0-3AB1-E57C-B661-ED8339CC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FULL OUTER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880DC-A319-BB21-0284-03F006D6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2B547-AF75-1A60-7785-F92FDAB8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1DC16-3C1B-9DFD-8B69-000D3EE9D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9E61B-EEAC-1EFF-5AE5-13ECE65E2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2" y="913142"/>
            <a:ext cx="4208272" cy="58009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Returns all rows from both tables.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35884-4C17-7FD8-67A9-7EA97655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241" y="1514937"/>
            <a:ext cx="8881751" cy="47798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7959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19B9BD-ABE2-EAC4-F18B-73B649B35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650FA6E-1031-9C44-A883-D4F32331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CROSS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CCB08-7114-A0AF-38E9-C4E6FC4E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98E9F-F6A4-96C3-DED9-89BF6355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A6B38B-97CD-99FD-CA27-6DDD6869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3440E-4212-715E-4F98-4F590FEBE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061714"/>
            <a:ext cx="8065008" cy="6681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Returns the Cartesian product (all possible combinations)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7A891-02DE-1532-8EE1-34EED16B7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84" y="1818061"/>
            <a:ext cx="6778752" cy="44946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9252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BFF1E-9CB2-D533-2673-134EFC43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59ACA64-CC76-B4A6-6DFC-9B2192B1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IN" sz="4000" b="1" dirty="0"/>
              <a:t>SELF JOIN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5C8C-1E0B-C966-67C0-55457F2A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AE572-FDC5-5C28-E742-575DD126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F77A4-9E96-DCDD-D71D-38A702F2E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2BFB0-0088-D31F-E7C1-96F8915F1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928390"/>
            <a:ext cx="8065008" cy="6681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table is joined with itself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D21DE-AF7A-3950-0D3E-E0854A0F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01" y="1575587"/>
            <a:ext cx="8065009" cy="4846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9949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5E63D-934B-8D73-C670-8AC73E77F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32D9A98-CAB5-6733-F403-F2FA9227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IN" sz="4000" b="1" dirty="0"/>
              <a:t>NATURAL JOIN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8587F-F0D9-F608-0291-1D18E7F7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39CB9-9F21-CEB3-5651-CFD726CB5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F49A7F-72D2-8A60-300D-A40ED0D7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36A46-8EE4-EC2D-B91A-FF31BC11A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928390"/>
            <a:ext cx="8065008" cy="6681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 NATURAL JOIN is a type of JOIN that automatically joins two tables using all columns with the same name and compatible data types.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133133-68AD-FF6F-00F0-A5094623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3" y="1843012"/>
            <a:ext cx="6232330" cy="44754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6945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CBBA7-40AF-A5C8-AE8F-977AC9FE5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D0A240D-5383-5DC5-387D-C39DAF54E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NON EQUI JOIN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5366-9903-10A9-DB57-8A8CE877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93528-6A0A-E841-7B96-ACF0ADBF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F56422-FEDF-D8EA-9B32-4137732B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DD7A9-B802-6293-D26E-7EAED352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" y="888147"/>
            <a:ext cx="2602484" cy="327237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NON-EQUI JOIN is a type of JOIN where the join condition uses comparison operators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GREATER THEN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LESS THEN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GREATER THEN EQUAL TO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LESS THEN EQUAL TO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BETWEEN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387E96-3942-293E-F558-E64A60CE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147" y="1262476"/>
            <a:ext cx="4171849" cy="34466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D05400-8CC5-90F9-2335-F60D63C5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65" y="1820312"/>
            <a:ext cx="4912671" cy="42604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8776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462E4-B6F3-9677-F0B0-E09CCAC3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F840BF8-4ACF-A2F8-96C2-E002964A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208" y="146059"/>
            <a:ext cx="5626608" cy="658128"/>
          </a:xfrm>
        </p:spPr>
        <p:txBody>
          <a:bodyPr/>
          <a:lstStyle/>
          <a:p>
            <a:r>
              <a:rPr lang="en-US" sz="4800" b="1" dirty="0"/>
              <a:t>SET OPERATIONS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AC0BE-ACA4-6058-1EF4-8080BAEC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D6D68-D700-7AA2-3E8B-C1CA80C2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F19B-1F1C-ED4E-78EA-0558A940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ECEF7-6AC9-A924-F794-3116A632BB07}"/>
              </a:ext>
            </a:extLst>
          </p:cNvPr>
          <p:cNvSpPr txBox="1"/>
          <p:nvPr/>
        </p:nvSpPr>
        <p:spPr>
          <a:xfrm>
            <a:off x="297688" y="1399664"/>
            <a:ext cx="5066792" cy="3400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Set Operations are used to combine the results of two or more SELECT statements into a single result set.</a:t>
            </a:r>
          </a:p>
          <a:p>
            <a:endParaRPr lang="en-US" sz="2400" dirty="0"/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UNION 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INTERSECT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MINUS</a:t>
            </a:r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B0F5D1-1916-D2C9-D9B9-02192C39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555" y="1687422"/>
            <a:ext cx="5260314" cy="37715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3266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4FABB4-CD15-6E25-B376-97D6D99C7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EB2576-9E83-1692-964B-0F88E0A3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UNION AND UNION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B54E8-9CA2-64EA-AEEE-64DE4BAD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10ADD-272E-AF19-9B15-0D64144B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498C9-A86D-A0FC-A52C-F8A56A35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1A2A7-7D08-2DBB-4660-A30AC26CF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39" y="1005027"/>
            <a:ext cx="10923786" cy="86949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UNION</a:t>
            </a:r>
            <a:r>
              <a:rPr lang="en-US" sz="2000" dirty="0"/>
              <a:t>:  The operator combines the results of two SELECT statements and removes duplicate records.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UNION ALL</a:t>
            </a:r>
            <a:r>
              <a:rPr lang="en-US" sz="2000" dirty="0"/>
              <a:t>: Returns all rows from the right table and matching rows from the left table.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6B1C76-0B7F-E923-B5C0-284364DA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2" y="2529170"/>
            <a:ext cx="5867908" cy="21642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1DE4A-91E7-FCB8-20E2-060A68132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955" y="2192627"/>
            <a:ext cx="5502117" cy="30330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9082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DEA63F-D637-AE55-580F-A202B2A0E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277DFF1-8B95-2AA8-F13A-7C427A30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INTERSECT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7F12-D5D6-1D78-EE82-1624872E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0222D7-AB7F-2340-315A-A438BE3E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294FA-5E2E-188D-A47E-BAB678036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55B5D5-A333-644E-F943-F0BAAC501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68" y="1201404"/>
            <a:ext cx="10554209" cy="62732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The INTERSECT operator returns only the common rows that exist in both SELECT statements.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F5275-4E64-22F2-7C0F-1CAC9CEF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92" y="2125866"/>
            <a:ext cx="6295975" cy="33696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52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CBDBD5-9616-9BD4-E6B3-814F263BA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9F7CC93-E001-3472-4E48-E6D0F669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MINUS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5330E-3EA6-B798-87F8-DE4515D9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210BC-2522-2872-9B66-0A01E6DB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2BBEA-00F8-EAE0-4097-29C6F9D23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16E2A-AC68-C4E0-E777-E41F45085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68" y="1201404"/>
            <a:ext cx="10968736" cy="62732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The MINUS operator returns rows from the first SELECT statement that are not present in the second SELECT statement.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AF0F5-84C7-4900-9601-D8C28DF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84" y="2450432"/>
            <a:ext cx="7107128" cy="28073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1004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CA0DD5-0748-F7F3-A521-11FA68487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FC09753-25F8-ABC9-56D2-C57515E3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SUBQUERY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9FB94-5862-EE74-F69F-9ED1D7F3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A1C1C-7D7E-FF0D-B244-3670B4B1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1D17C-4C28-BFF5-ADCE-ACC57CDB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37BFE-6C54-5853-7908-6087703C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32" y="1107028"/>
            <a:ext cx="4863300" cy="490972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 subquery is a query inside another SQL query.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 inner query executes first, and its result is used by the outer query.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SIMPLE QUERY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SINGLE ROW SUBQUERY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MULTI ROW SUBQUERY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CORRLEATED SUBQUERY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ANY AND ALL OPERATOR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</p:txBody>
      </p:sp>
      <p:pic>
        <p:nvPicPr>
          <p:cNvPr id="4098" name="Picture 2" descr="Mastering SQL Subqueries: A Comprehensive Guide for Data Enthusiasts |  Medium">
            <a:extLst>
              <a:ext uri="{FF2B5EF4-FFF2-40B4-BE49-F238E27FC236}">
                <a16:creationId xmlns:a16="http://schemas.microsoft.com/office/drawing/2014/main" id="{06C01F10-B33A-A45F-21F5-5D368F17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725" y="1815610"/>
            <a:ext cx="6808164" cy="380345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8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528320"/>
            <a:ext cx="11477752" cy="1096160"/>
          </a:xfrm>
        </p:spPr>
        <p:txBody>
          <a:bodyPr/>
          <a:lstStyle/>
          <a:p>
            <a:r>
              <a:rPr lang="en-US" sz="4000" b="1" dirty="0"/>
              <a:t>SQL SUB-LANGUAGE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3E077-7F17-1883-4456-AB9E42DBF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35" y="1399032"/>
            <a:ext cx="4764799" cy="46634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/>
              <a:t> DDL (Data Definition Language) </a:t>
            </a:r>
            <a:r>
              <a:rPr lang="en-US" sz="2000" dirty="0"/>
              <a:t>is use to create or change the structure of database. CREATE, ALTER, DROP, TRUNCATE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DML (Data Manipulation Language) </a:t>
            </a:r>
            <a:r>
              <a:rPr lang="en-US" sz="2000" dirty="0"/>
              <a:t>is use to work with data inside the table. INSERT, UPDATE, DELETE 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TCL (Transaction Control Language) </a:t>
            </a:r>
            <a:r>
              <a:rPr lang="en-US" sz="2000" dirty="0"/>
              <a:t>is use to manage transaction in the database. COMMIT, ROLLBACK, SAVEPOINT.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DQL (Data Query Language) </a:t>
            </a:r>
            <a:r>
              <a:rPr lang="en-US" sz="2000" dirty="0"/>
              <a:t>is use to fetch data in database. SELECT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DCL (Data Control Language) </a:t>
            </a:r>
            <a:r>
              <a:rPr lang="en-US" sz="2000" dirty="0"/>
              <a:t>is used to control access permission in the database. GRANT, REVOKE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2C14B19-A647-6024-3B92-63758D08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4068" b="2502"/>
          <a:stretch>
            <a:fillRect/>
          </a:stretch>
        </p:blipFill>
        <p:spPr bwMode="auto">
          <a:xfrm>
            <a:off x="5110239" y="1624480"/>
            <a:ext cx="6859257" cy="43282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3CBA1-ACA5-F9DE-63C8-50E592BB7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D58F346-DEF8-965E-2E8E-F6E18D57B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SINGLE ROW SUBQUERY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C4CE6-D58F-52C8-30B9-3162157D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40A33-7D8F-0079-8EBC-6E013CB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CCEC1-8726-1F3B-1DE5-6372D9C6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F2FE0-B58F-6A12-5C8F-BC1F9E4E0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36" y="1535989"/>
            <a:ext cx="6487884" cy="91379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 single-row subquery returns exactly one row,</a:t>
            </a:r>
            <a:br>
              <a:rPr lang="en-US" sz="2400" dirty="0"/>
            </a:br>
            <a:r>
              <a:rPr lang="en-US" sz="2400" dirty="0"/>
              <a:t>firstly, the inner query is run then the outer one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7517E-F391-DA63-2509-DA7EF649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13" y="2890665"/>
            <a:ext cx="6546807" cy="32367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F16F4-721A-F271-017A-74EBA88A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071" y="1126549"/>
            <a:ext cx="4921193" cy="25041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745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89E79-36A7-B15F-F992-E8E8EB43C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0E5781A-3FD2-1539-F0E8-473101E9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MULTI ROW SUBQUERY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38290-B677-C189-F15C-F587900D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6CFBA9-6F61-8809-B4DD-A7797089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D3FF22-C53E-0EB1-12AA-990C25867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E0ED4-94A0-1AB6-FA7F-403035557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13" y="1262476"/>
            <a:ext cx="6487884" cy="1178972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A multi-row subquery is a subquery that returns more than one row. It is used when the outer query needs to compare a column's value against a list of values.</a:t>
            </a:r>
            <a:endParaRPr lang="en-IN" sz="2400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D10721-13D1-0DF8-2349-17764566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112" y="2441448"/>
            <a:ext cx="3529381" cy="37505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F2127A-9DB2-175D-8248-19BA7770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723" y="973435"/>
            <a:ext cx="3467239" cy="52627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9889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2D080-526D-F11D-6BA3-081161E2B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27F3AFE-C006-3E16-CED1-2322ED35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ANALYTICAL FUNCTIONS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726B4-4F75-298C-1CB3-89139CCA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49B384-C2BC-D52C-4D32-F5AA42285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AE39A-D9C3-FA0D-94F0-E6B512AA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A8AC1-148E-028D-D464-3E0AF24BB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" y="1417924"/>
            <a:ext cx="4462272" cy="461711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Analytical functions perform calculations on a group of rows without reducing the number of rows returned, these are the special SQL function and widely used in industry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SYNTAX : FUNCTION() OVER (PARTITION BY column ORDER BY column)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ROW_NUMBER </a:t>
            </a:r>
          </a:p>
          <a:p>
            <a:r>
              <a:rPr lang="en-US" sz="2000" dirty="0"/>
              <a:t>RANK </a:t>
            </a:r>
          </a:p>
          <a:p>
            <a:r>
              <a:rPr lang="en-US" sz="2000" dirty="0"/>
              <a:t>DENSE_RANK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04A11-8DE2-8136-826D-6B80CFFC2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09" y="1357118"/>
            <a:ext cx="7016883" cy="46779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6721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9083A-8498-C66A-7529-0E5790C4C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AE966D1-4454-83FC-9494-FD5E7324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ROW_NUMBER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FFE88-CDB9-4DAA-11A2-3730EAA3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CF96F-D63D-4ED1-B9BC-A17F2A96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9FB1F-42C5-3A31-B7D1-F895C8BE2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4A8D8-8233-BB8F-9010-BA50B4D98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" y="1015891"/>
            <a:ext cx="6995160" cy="9686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Assigns a unique number to each row without considering 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EAC8E-2D25-A74E-37F3-64B6634D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1883967"/>
            <a:ext cx="6539645" cy="41327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01E89-ED5A-4D84-F968-0B0995AC8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86" y="1363060"/>
            <a:ext cx="4649974" cy="45534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6630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33426-DFF2-EBBF-4885-DC85959C7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EF03660-633F-118E-4A5E-C4313CC6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RANK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91D50-FEB7-F7C2-CDF9-904555DB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05672-409F-2D0E-E788-8A9457813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9695E-DEC3-E3C3-486C-11F2BD8B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A720E-B979-23B2-A1B4-49864194A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" y="1084371"/>
            <a:ext cx="7580376" cy="63073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Assigns the same rank for equal values but skips the next rank.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93AC1-E178-AD27-589F-272094A0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807" y="1185005"/>
            <a:ext cx="4541905" cy="50970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BA1808-04E2-47E8-8C1D-F1A8CEC6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3" y="2171154"/>
            <a:ext cx="6381857" cy="31247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6411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B99B70-7E00-44E3-73CB-749708333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828B6D3-C24B-6498-D1F4-59D9E4A50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66316"/>
            <a:ext cx="11477752" cy="1096160"/>
          </a:xfrm>
        </p:spPr>
        <p:txBody>
          <a:bodyPr/>
          <a:lstStyle/>
          <a:p>
            <a:r>
              <a:rPr lang="en-US" sz="4000" b="1" dirty="0"/>
              <a:t>DENSE_RANK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475CB-AB4A-6DC7-C121-8CD9293C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E6522-F16C-A2CE-0704-B5189092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09F98-7138-9CC5-B701-2D8E5DB6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4B8EB-6D1D-5AD0-6AF6-343A22B7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" y="1084371"/>
            <a:ext cx="7580376" cy="63073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Assigns the same rank for equal values, does NOT skip rank numbers.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67456E-F292-DCE9-70D7-457F00F4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6" y="2290259"/>
            <a:ext cx="6039931" cy="31971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D6F2A8-C594-CF3B-5A86-93389F60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04" y="1488336"/>
            <a:ext cx="5019040" cy="48079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6646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89935-8897-457C-55D7-39E460652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77D6F84-DBCB-6F73-3B2E-7395BC06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86FF-62DE-889A-CD0C-0950E494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05D16-8D45-28B6-0C9E-8E664633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41648"/>
            <a:ext cx="1463040" cy="246888"/>
          </a:xfrm>
        </p:spPr>
        <p:txBody>
          <a:bodyPr/>
          <a:lstStyle/>
          <a:p>
            <a:r>
              <a:rPr lang="en-US" sz="1400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5CC49-6306-F9A4-68EF-01625BE0B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EF4A3-C38C-3F97-4106-BCC0E2F8A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952" y="1775287"/>
            <a:ext cx="9392411" cy="3975273"/>
          </a:xfrm>
        </p:spPr>
        <p:txBody>
          <a:bodyPr/>
          <a:lstStyle/>
          <a:p>
            <a:r>
              <a:rPr lang="en-US" sz="3200" dirty="0"/>
              <a:t>Learned about database schema.</a:t>
            </a:r>
          </a:p>
          <a:p>
            <a:r>
              <a:rPr lang="en-US" sz="3200" dirty="0"/>
              <a:t>Data warehouse concept and what exactly it is</a:t>
            </a:r>
          </a:p>
          <a:p>
            <a:r>
              <a:rPr lang="en-US" sz="3200" dirty="0"/>
              <a:t>OLTP and OLAP what are they and they are the fundamentals of Data science </a:t>
            </a:r>
          </a:p>
          <a:p>
            <a:r>
              <a:rPr lang="en-US" sz="3200" dirty="0"/>
              <a:t>What are ELT and what are its different components.</a:t>
            </a:r>
          </a:p>
          <a:p>
            <a:r>
              <a:rPr lang="en-US" sz="3200" dirty="0"/>
              <a:t>Installation of Oracle DB and Setting up the database server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135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716390-8F9C-9922-F495-95220D83E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C1DB53-068E-7FA6-128B-19E6A18E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512"/>
            <a:ext cx="10783824" cy="660325"/>
          </a:xfrm>
        </p:spPr>
        <p:txBody>
          <a:bodyPr/>
          <a:lstStyle/>
          <a:p>
            <a:r>
              <a:rPr lang="en-US" sz="4000" b="1" dirty="0"/>
              <a:t>DDL – DATA DEFINITION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2811F-992B-7307-6945-DCF734EE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3BD780-9425-A259-C5F4-30BCC76BB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064A50-ED7A-87C9-C726-6BAA4A6FF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4264A-D682-1972-0DBE-004EC4A333DF}"/>
              </a:ext>
            </a:extLst>
          </p:cNvPr>
          <p:cNvSpPr txBox="1"/>
          <p:nvPr/>
        </p:nvSpPr>
        <p:spPr>
          <a:xfrm>
            <a:off x="373635" y="1408126"/>
            <a:ext cx="727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CREATE : Creates a new database object and table</a:t>
            </a:r>
            <a:endParaRPr lang="en-IN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88B7F-C1BB-8429-7215-F67C5BB7DA48}"/>
              </a:ext>
            </a:extLst>
          </p:cNvPr>
          <p:cNvSpPr txBox="1"/>
          <p:nvPr/>
        </p:nvSpPr>
        <p:spPr>
          <a:xfrm>
            <a:off x="7492620" y="1318113"/>
            <a:ext cx="46380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</a:t>
            </a:r>
            <a:r>
              <a:rPr lang="en-IN" sz="2800" b="1" dirty="0"/>
              <a:t>LTER: </a:t>
            </a:r>
            <a:r>
              <a:rPr lang="en-US" sz="2800" b="1" dirty="0"/>
              <a:t>Used to modify the structure of an existing table</a:t>
            </a:r>
            <a:r>
              <a:rPr lang="en-US" sz="2800" dirty="0"/>
              <a:t>.</a:t>
            </a:r>
            <a:endParaRPr lang="en-IN" sz="2800" dirty="0"/>
          </a:p>
          <a:p>
            <a:endParaRPr lang="en-IN" sz="2800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FF2B48-1D8E-93F0-15DC-327DDAE60A64}"/>
              </a:ext>
            </a:extLst>
          </p:cNvPr>
          <p:cNvCxnSpPr>
            <a:cxnSpLocks/>
          </p:cNvCxnSpPr>
          <p:nvPr/>
        </p:nvCxnSpPr>
        <p:spPr>
          <a:xfrm>
            <a:off x="7293864" y="1328861"/>
            <a:ext cx="0" cy="48554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E43AE19-F481-6643-775D-BD9C7AEF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5" y="4749380"/>
            <a:ext cx="6848855" cy="14009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9A40498-9493-387C-089E-955B2FA751B7}"/>
              </a:ext>
            </a:extLst>
          </p:cNvPr>
          <p:cNvSpPr txBox="1"/>
          <p:nvPr/>
        </p:nvSpPr>
        <p:spPr>
          <a:xfrm>
            <a:off x="338330" y="2010611"/>
            <a:ext cx="67299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SQL DATA TYPES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NUMBER</a:t>
            </a:r>
            <a:r>
              <a:rPr lang="en-US" dirty="0"/>
              <a:t>: Stores number with or without decimal -&gt; salary NUMBER(7,2)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INTEGER</a:t>
            </a:r>
            <a:r>
              <a:rPr lang="en-US" dirty="0"/>
              <a:t> : Store the whole number only -&gt; age 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DECIMAL</a:t>
            </a:r>
            <a:r>
              <a:rPr lang="en-US" dirty="0"/>
              <a:t>: S</a:t>
            </a:r>
            <a:r>
              <a:rPr lang="en-IN" dirty="0"/>
              <a:t>tore decimal (fractional) numbers -&gt; price DECIMAL(5,2)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CHAR: </a:t>
            </a:r>
            <a:r>
              <a:rPr lang="en-IN" dirty="0"/>
              <a:t>Stores fixed-length characters -&gt; gender CHAR(1)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VARCHAR: </a:t>
            </a:r>
            <a:r>
              <a:rPr lang="en-IN" dirty="0"/>
              <a:t>Stores variable-length characters -&gt; name VARCHAR(20)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VARCHAR2: </a:t>
            </a:r>
            <a:r>
              <a:rPr lang="en-IN" dirty="0"/>
              <a:t>Store variable-length character with no extra space -&gt; email VARCHAR2(50)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2A8B38B-5851-3D8D-7DED-5FCFC747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64" y="4749380"/>
            <a:ext cx="4638060" cy="14109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C7B5858-FFD7-CA28-5733-44A24BE965AC}"/>
              </a:ext>
            </a:extLst>
          </p:cNvPr>
          <p:cNvSpPr txBox="1"/>
          <p:nvPr/>
        </p:nvSpPr>
        <p:spPr>
          <a:xfrm>
            <a:off x="7576059" y="2459504"/>
            <a:ext cx="4277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Types of ALTER Command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MODIFY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RENAME</a:t>
            </a:r>
          </a:p>
        </p:txBody>
      </p:sp>
    </p:spTree>
    <p:extLst>
      <p:ext uri="{BB962C8B-B14F-4D97-AF65-F5344CB8AC3E}">
        <p14:creationId xmlns:p14="http://schemas.microsoft.com/office/powerpoint/2010/main" val="105958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286BC-26D1-9FB7-C3CC-E3E451643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AD5D0F6-2048-0F35-0AE7-948FCF7F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512"/>
            <a:ext cx="10783824" cy="660325"/>
          </a:xfrm>
        </p:spPr>
        <p:txBody>
          <a:bodyPr/>
          <a:lstStyle/>
          <a:p>
            <a:r>
              <a:rPr lang="en-US" sz="4000" b="1" dirty="0"/>
              <a:t>DDL – DATA DEFINITION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65627-D10D-03E0-D43D-C5F9B6AC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1182B-3313-EFC7-3D6F-6E3AF65E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D2E1C-C017-B31F-DCE2-EF3ABD52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40768-CC13-7E28-1DB0-A253AA1FF26D}"/>
              </a:ext>
            </a:extLst>
          </p:cNvPr>
          <p:cNvSpPr txBox="1"/>
          <p:nvPr/>
        </p:nvSpPr>
        <p:spPr>
          <a:xfrm>
            <a:off x="373636" y="1408126"/>
            <a:ext cx="4524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DROP : </a:t>
            </a:r>
            <a:r>
              <a:rPr lang="en-US" sz="2800" dirty="0"/>
              <a:t>Used to permanently delete a table and its structure</a:t>
            </a:r>
            <a:r>
              <a:rPr lang="en-US" sz="2800" b="1" dirty="0"/>
              <a:t>.</a:t>
            </a:r>
            <a:endParaRPr lang="en-IN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DFDCAD-AA3F-5E30-4894-BE59EC70D90D}"/>
              </a:ext>
            </a:extLst>
          </p:cNvPr>
          <p:cNvSpPr txBox="1"/>
          <p:nvPr/>
        </p:nvSpPr>
        <p:spPr>
          <a:xfrm>
            <a:off x="6210544" y="1408126"/>
            <a:ext cx="53108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TRUNCATE</a:t>
            </a:r>
            <a:r>
              <a:rPr lang="en-IN" sz="2800" b="1" dirty="0"/>
              <a:t>: </a:t>
            </a:r>
            <a:r>
              <a:rPr lang="en-US" sz="2800" dirty="0"/>
              <a:t>Used to delete all records from a table but keep the structure.</a:t>
            </a:r>
            <a:endParaRPr lang="en-IN" sz="2800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046010-ED34-F313-8D4F-349484EDDD46}"/>
              </a:ext>
            </a:extLst>
          </p:cNvPr>
          <p:cNvCxnSpPr>
            <a:cxnSpLocks/>
          </p:cNvCxnSpPr>
          <p:nvPr/>
        </p:nvCxnSpPr>
        <p:spPr>
          <a:xfrm>
            <a:off x="5894832" y="1304510"/>
            <a:ext cx="0" cy="48554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E2D0E98-157C-13E9-5049-DBE12639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36" y="2857962"/>
            <a:ext cx="4824967" cy="24821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D188A8-7A32-8BFA-7341-07FB78BB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69" y="2857962"/>
            <a:ext cx="5263614" cy="2674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838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EA8E2-7379-72B3-304E-D36371E76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8B8D6E3-FA37-9CD1-833C-5BC8178C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624"/>
            <a:ext cx="10783824" cy="660325"/>
          </a:xfrm>
        </p:spPr>
        <p:txBody>
          <a:bodyPr/>
          <a:lstStyle/>
          <a:p>
            <a:r>
              <a:rPr lang="en-US" sz="4000" b="1" dirty="0"/>
              <a:t>DQL – DATA QUERY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B4B70-F00A-E3E2-D8AF-41B80156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5BF5D-F655-C1EE-7E41-DC55FD18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69472-8CE0-B6C6-3BE1-7B31790BD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099FC-B563-6680-21A0-80908744FEAE}"/>
              </a:ext>
            </a:extLst>
          </p:cNvPr>
          <p:cNvSpPr txBox="1"/>
          <p:nvPr/>
        </p:nvSpPr>
        <p:spPr>
          <a:xfrm>
            <a:off x="185928" y="1376418"/>
            <a:ext cx="38598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SELECT : </a:t>
            </a:r>
            <a:r>
              <a:rPr lang="en-US" sz="2400" dirty="0"/>
              <a:t>Used to fetch data from a table.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b="1" dirty="0"/>
              <a:t>WHERE : </a:t>
            </a:r>
            <a:r>
              <a:rPr lang="en-US" sz="2400" dirty="0"/>
              <a:t>Used to filter records based on a condition.</a:t>
            </a:r>
          </a:p>
          <a:p>
            <a:endParaRPr lang="en-US" sz="2400" b="1" dirty="0"/>
          </a:p>
          <a:p>
            <a:r>
              <a:rPr lang="en-US" sz="2400" b="1" dirty="0"/>
              <a:t>ORDER BY : </a:t>
            </a:r>
            <a:r>
              <a:rPr lang="en-US" sz="2400" dirty="0"/>
              <a:t>Used to sort records in ascending or descending order.</a:t>
            </a:r>
          </a:p>
          <a:p>
            <a:endParaRPr lang="en-US" sz="2400" b="1" dirty="0"/>
          </a:p>
          <a:p>
            <a:r>
              <a:rPr lang="en-US" sz="2400" b="1" dirty="0"/>
              <a:t>HAVING : </a:t>
            </a:r>
            <a:r>
              <a:rPr lang="en-US" sz="2400" dirty="0"/>
              <a:t>Used to filter groups after applying GROUP BY.</a:t>
            </a:r>
            <a:br>
              <a:rPr lang="en-US" sz="2400" b="1" dirty="0"/>
            </a:br>
            <a:endParaRPr lang="en-IN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C21245-B664-2079-F7D6-16902FA9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68" y="1433604"/>
            <a:ext cx="7783504" cy="48443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557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9B774-2F6D-BFC3-0998-47CF8225B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27BA6C4-48D9-9D56-E0A7-013A5D9E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121692"/>
            <a:ext cx="10783824" cy="660325"/>
          </a:xfrm>
        </p:spPr>
        <p:txBody>
          <a:bodyPr/>
          <a:lstStyle/>
          <a:p>
            <a:r>
              <a:rPr lang="en-IN" sz="4000" b="1" dirty="0"/>
              <a:t>CONSTRAINTS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EFB18-A531-8C81-333E-A9D4B551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27D18-0BCF-425F-6D4D-0E2584EB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01818-DB59-C56C-D691-AEFF1BE5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B13D9-60FA-B4DB-6E01-FEAFD2448D21}"/>
              </a:ext>
            </a:extLst>
          </p:cNvPr>
          <p:cNvSpPr txBox="1"/>
          <p:nvPr/>
        </p:nvSpPr>
        <p:spPr>
          <a:xfrm>
            <a:off x="117950" y="907328"/>
            <a:ext cx="5670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Constraints: </a:t>
            </a:r>
            <a:r>
              <a:rPr lang="en-US" sz="2400" dirty="0"/>
              <a:t>Constraints are rules or restrictions applied to table columns to maintain data accuracy, integrity, and reliability.</a:t>
            </a:r>
            <a:endParaRPr lang="en-US" sz="2400" b="1" dirty="0"/>
          </a:p>
        </p:txBody>
      </p:sp>
      <p:pic>
        <p:nvPicPr>
          <p:cNvPr id="2050" name="Picture 2" descr="DBMS Integrity Constraints - GeeksforGeeks">
            <a:extLst>
              <a:ext uri="{FF2B5EF4-FFF2-40B4-BE49-F238E27FC236}">
                <a16:creationId xmlns:a16="http://schemas.microsoft.com/office/drawing/2014/main" id="{FAECCD11-FD6B-1921-89F6-B70AAD51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890" y="3804004"/>
            <a:ext cx="7239046" cy="234323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straints on Relational Database Model - GeeksforGeeks">
            <a:extLst>
              <a:ext uri="{FF2B5EF4-FFF2-40B4-BE49-F238E27FC236}">
                <a16:creationId xmlns:a16="http://schemas.microsoft.com/office/drawing/2014/main" id="{8AB23BA4-8F37-E00E-E878-788142CE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07328"/>
            <a:ext cx="5495786" cy="274789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1F8C57-74B9-8C03-A9D4-B717FC8FE4F4}"/>
              </a:ext>
            </a:extLst>
          </p:cNvPr>
          <p:cNvSpPr txBox="1"/>
          <p:nvPr/>
        </p:nvSpPr>
        <p:spPr>
          <a:xfrm>
            <a:off x="117950" y="2360144"/>
            <a:ext cx="4617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NOT NUL</a:t>
            </a:r>
            <a:r>
              <a:rPr lang="en-IN" sz="2000" b="1" dirty="0"/>
              <a:t>L: </a:t>
            </a:r>
            <a:r>
              <a:rPr lang="en-US" sz="2000" dirty="0"/>
              <a:t>Does not allow NULL values in a column.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UNIQUE: </a:t>
            </a:r>
            <a:r>
              <a:rPr lang="en-US" sz="2000" dirty="0"/>
              <a:t>Does not allow duplicate values in a column.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PRIMARY KEY</a:t>
            </a:r>
            <a:r>
              <a:rPr lang="en-IN" sz="2000" dirty="0"/>
              <a:t>: </a:t>
            </a:r>
            <a:r>
              <a:rPr lang="en-US" sz="2000" dirty="0"/>
              <a:t>A combination of UNIQUE and NOT NULL constraints.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FOREIGN KEY: </a:t>
            </a:r>
            <a:r>
              <a:rPr lang="en-US" sz="2000" dirty="0"/>
              <a:t>Used to create a parent–child relationship between tables.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CHECK: </a:t>
            </a:r>
            <a:r>
              <a:rPr lang="en-IN" sz="2000" dirty="0"/>
              <a:t>Applies a condition on column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DEFAULT: </a:t>
            </a:r>
            <a:r>
              <a:rPr lang="en-US" sz="2000" dirty="0"/>
              <a:t>Assigns a default value if no value is provided.</a:t>
            </a:r>
          </a:p>
        </p:txBody>
      </p:sp>
    </p:spTree>
    <p:extLst>
      <p:ext uri="{BB962C8B-B14F-4D97-AF65-F5344CB8AC3E}">
        <p14:creationId xmlns:p14="http://schemas.microsoft.com/office/powerpoint/2010/main" val="296274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FC0395-D521-F933-30BE-03101B75A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BBBF3E3-9A7D-68D7-3C97-5FDE4352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208" y="146059"/>
            <a:ext cx="5626608" cy="658128"/>
          </a:xfrm>
        </p:spPr>
        <p:txBody>
          <a:bodyPr/>
          <a:lstStyle/>
          <a:p>
            <a:r>
              <a:rPr lang="en-US" sz="4800" b="1" dirty="0"/>
              <a:t>SQL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28093-9271-EC82-288C-241D15DD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0132D-EB45-FE2C-6901-90308AABB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/>
              <a:t>DATA SCIENCE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3E1C47-86BB-1B9F-C8E7-402FE1E4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E2804-686D-BB57-782B-6E2186971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08" y="2152693"/>
            <a:ext cx="11346369" cy="3937001"/>
          </a:xfrm>
        </p:spPr>
        <p:txBody>
          <a:bodyPr/>
          <a:lstStyle/>
          <a:p>
            <a:r>
              <a:rPr lang="en-IN" sz="2000" dirty="0"/>
              <a:t>Arithmetic Operators</a:t>
            </a:r>
          </a:p>
          <a:p>
            <a:r>
              <a:rPr lang="en-IN" sz="2000" dirty="0"/>
              <a:t>Comparison (Relational) Operators</a:t>
            </a:r>
          </a:p>
          <a:p>
            <a:r>
              <a:rPr lang="en-IN" sz="2000" dirty="0"/>
              <a:t>Logical Operators</a:t>
            </a:r>
          </a:p>
          <a:p>
            <a:r>
              <a:rPr lang="en-IN" sz="2000" dirty="0"/>
              <a:t>Special Operators</a:t>
            </a:r>
          </a:p>
          <a:p>
            <a:pPr lvl="1"/>
            <a:r>
              <a:rPr lang="en-IN" sz="1800" dirty="0"/>
              <a:t>BETWEEN</a:t>
            </a:r>
          </a:p>
          <a:p>
            <a:pPr lvl="1"/>
            <a:r>
              <a:rPr lang="en-IN" sz="1800" dirty="0"/>
              <a:t>IN</a:t>
            </a:r>
          </a:p>
          <a:p>
            <a:pPr lvl="1"/>
            <a:r>
              <a:rPr lang="en-IN" sz="1800" dirty="0"/>
              <a:t>NOT IN</a:t>
            </a:r>
          </a:p>
          <a:p>
            <a:pPr lvl="1"/>
            <a:r>
              <a:rPr lang="en-IN" sz="1800" dirty="0"/>
              <a:t>LIKE</a:t>
            </a:r>
          </a:p>
          <a:p>
            <a:pPr lvl="1"/>
            <a:r>
              <a:rPr lang="en-US" sz="1800" dirty="0"/>
              <a:t>IS NULL / IS NOT NULL</a:t>
            </a:r>
            <a:endParaRPr lang="en-IN" sz="1800" dirty="0"/>
          </a:p>
          <a:p>
            <a:r>
              <a:rPr lang="en-IN" sz="2000" dirty="0"/>
              <a:t>Set Operators</a:t>
            </a:r>
          </a:p>
          <a:p>
            <a:r>
              <a:rPr lang="en-IN" sz="2000" dirty="0"/>
              <a:t>Concatenation Operator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5B6F0-079A-DFA7-E8B8-C64C71DE0F79}"/>
              </a:ext>
            </a:extLst>
          </p:cNvPr>
          <p:cNvSpPr txBox="1"/>
          <p:nvPr/>
        </p:nvSpPr>
        <p:spPr>
          <a:xfrm>
            <a:off x="306832" y="1070480"/>
            <a:ext cx="108813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Operators are symbols or keywords used in SQL queries to perform operations on data, such as comparison, calculation, filtering, and logical checks</a:t>
            </a:r>
            <a:r>
              <a:rPr lang="en-US" sz="2800" dirty="0"/>
              <a:t>.</a:t>
            </a:r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ACA04B-2613-BF66-25AF-87B6A12DE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865" y="2152693"/>
            <a:ext cx="7360282" cy="36801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5069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{905201EB-3A92-4126-8894-4590D69BEA05}tf11429527_win32</Template>
  <TotalTime>1317</TotalTime>
  <Words>1707</Words>
  <Application>Microsoft Office PowerPoint</Application>
  <PresentationFormat>Widescreen</PresentationFormat>
  <Paragraphs>392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Database Schema SQL and PL/SQL</vt:lpstr>
      <vt:lpstr>Agenda</vt:lpstr>
      <vt:lpstr>Database Schema </vt:lpstr>
      <vt:lpstr>SQL SUB-LANGUAGE</vt:lpstr>
      <vt:lpstr>DDL – DATA DEFINITION LANGUAGE</vt:lpstr>
      <vt:lpstr>DDL – DATA DEFINITION LANGUAGE</vt:lpstr>
      <vt:lpstr>DQL – DATA QUERY LANGUAGE</vt:lpstr>
      <vt:lpstr>CONSTRAINTS</vt:lpstr>
      <vt:lpstr>SQL Operators</vt:lpstr>
      <vt:lpstr>ARITHMETIC OPERATORS</vt:lpstr>
      <vt:lpstr>COMPARISON OPERATORS</vt:lpstr>
      <vt:lpstr>LOGICAL OPERATORS</vt:lpstr>
      <vt:lpstr>SPECIAL OPERATORS</vt:lpstr>
      <vt:lpstr>SET OPERATORS</vt:lpstr>
      <vt:lpstr>CONCATENATION OPERATORS</vt:lpstr>
      <vt:lpstr>FUNCTIONS</vt:lpstr>
      <vt:lpstr>SINGLE ROW FUNCTIONS</vt:lpstr>
      <vt:lpstr>CHARACTER (STRING) FUNCTIONS</vt:lpstr>
      <vt:lpstr>NUMERIC FUNCTIONS</vt:lpstr>
      <vt:lpstr>DATE FUNCTIONS</vt:lpstr>
      <vt:lpstr>CONVERSION FUNCTIONS</vt:lpstr>
      <vt:lpstr>GENERAL/CONDITIONAL FUNCTIONS</vt:lpstr>
      <vt:lpstr>MULTI ROW FUNCTIONS</vt:lpstr>
      <vt:lpstr>HAVING CLAUSE</vt:lpstr>
      <vt:lpstr>GROUP BY CLAUSE</vt:lpstr>
      <vt:lpstr>ORDER BY CLAUSE</vt:lpstr>
      <vt:lpstr>JOINS</vt:lpstr>
      <vt:lpstr>INNER JOIN </vt:lpstr>
      <vt:lpstr>LEFT AND RIGHT OUTER JOIN </vt:lpstr>
      <vt:lpstr>FULL OUTER JOIN</vt:lpstr>
      <vt:lpstr>CROSS JOIN</vt:lpstr>
      <vt:lpstr>SELF JOIN</vt:lpstr>
      <vt:lpstr>NATURAL JOIN</vt:lpstr>
      <vt:lpstr>NON EQUI JOIN </vt:lpstr>
      <vt:lpstr>SET OPERATIONS </vt:lpstr>
      <vt:lpstr>UNION AND UNION ALL</vt:lpstr>
      <vt:lpstr>INTERSECT</vt:lpstr>
      <vt:lpstr>MINUS</vt:lpstr>
      <vt:lpstr>SUBQUERY</vt:lpstr>
      <vt:lpstr>SINGLE ROW SUBQUERY</vt:lpstr>
      <vt:lpstr>MULTI ROW SUBQUERY</vt:lpstr>
      <vt:lpstr>ANALYTICAL FUNCTIONS </vt:lpstr>
      <vt:lpstr>ROW_NUMBER</vt:lpstr>
      <vt:lpstr>RANK</vt:lpstr>
      <vt:lpstr>DENSE_RANK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TEJAS SANTOSH NALAWADE</dc:creator>
  <cp:lastModifiedBy>TEJAS SANTOSH NALAWADE</cp:lastModifiedBy>
  <cp:revision>13</cp:revision>
  <dcterms:created xsi:type="dcterms:W3CDTF">2026-01-12T10:09:20Z</dcterms:created>
  <dcterms:modified xsi:type="dcterms:W3CDTF">2026-01-19T11:23:17Z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